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75" d="100"/>
          <a:sy n="75" d="100"/>
        </p:scale>
        <p:origin x="-1242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65539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65540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65541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  <p:grpSp>
              <p:nvGrpSpPr>
                <p:cNvPr id="65542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65543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5544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5545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grpSp>
                <p:nvGrpSpPr>
                  <p:cNvPr id="65546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65547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AR"/>
                    </a:p>
                  </p:txBody>
                </p:sp>
                <p:grpSp>
                  <p:nvGrpSpPr>
                    <p:cNvPr id="65548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65549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AR"/>
                      </a:p>
                    </p:txBody>
                  </p:sp>
                  <p:grpSp>
                    <p:nvGrpSpPr>
                      <p:cNvPr id="65550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65551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52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53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54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55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56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57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58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59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60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61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62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63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64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65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66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67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68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69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70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71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72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73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74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75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76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77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78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79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80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81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82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83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84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85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586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grpSp>
                      <p:nvGrpSpPr>
                        <p:cNvPr id="65587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65588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5589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5590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5591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5592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5593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5594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5595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5596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5597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5598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5599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</p:grpSp>
                    <p:sp>
                      <p:nvSpPr>
                        <p:cNvPr id="6560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0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0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0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0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0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0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0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0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0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1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1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1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1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1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1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1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1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1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1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2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2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2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2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2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2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2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2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2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2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3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3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3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3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3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563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65636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65637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65638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AR"/>
                </a:p>
              </p:txBody>
            </p:sp>
            <p:grpSp>
              <p:nvGrpSpPr>
                <p:cNvPr id="65639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65640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5641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5642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5643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5644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5645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5646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5647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5648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</p:grpSp>
          </p:grpSp>
        </p:grpSp>
        <p:grpSp>
          <p:nvGrpSpPr>
            <p:cNvPr id="65649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65650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65651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65652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65653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65654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65655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AR"/>
              </a:p>
            </p:txBody>
          </p:sp>
          <p:grpSp>
            <p:nvGrpSpPr>
              <p:cNvPr id="65656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65657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65658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2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65659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5"/>
                  <a:ext cx="163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65660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8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65661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</p:grpSp>
        </p:grpSp>
      </p:grpSp>
      <p:sp>
        <p:nvSpPr>
          <p:cNvPr id="65662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65663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65664" name="Rectangle 12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fld id="{CDDBA45B-311D-4ABA-A2A7-BB5F9CDA7BFD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65665" name="Rectangle 1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endParaRPr lang="es-ES"/>
          </a:p>
        </p:txBody>
      </p:sp>
      <p:sp>
        <p:nvSpPr>
          <p:cNvPr id="65666" name="Rectangle 1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fld id="{97BE3418-E1DC-411B-AC77-52A047D9226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BE76DC-5385-41E0-8595-950F603B1882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2C398-33D9-4548-875E-D33E8CC4984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560D3C-C9D5-47FF-B43B-D26A201FC6BB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1AE50-8751-40BF-8584-9AD1C5B76F8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801564-518F-461B-8A0C-060A6A46B582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BDE56-5952-47BD-A99D-97DBF342240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5AAA8D-93FF-401C-88C6-D5709B8A5067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6EE96-FFEB-4DE9-AC1B-257DDD96DD8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7C175-1603-43E4-97BD-8EE45AE51804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EB593E-253C-4DDB-97F1-01304FCDA61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1F08B5-165E-4D09-831C-8C6B19E0F863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55B9F-3C37-4E6B-8D02-3947E1E0A75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300883-EF67-4E0F-AC86-126903C2FBB6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BDEE0-1BF3-4534-8B1C-AF4CB21ACCC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B66C99-3453-4DA2-ADE3-2FDC91B5A94C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FFD79-209F-4AA6-89E4-51724BB68A0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5ABB50-6712-4C62-80F4-1810898D90FE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A74A6-4729-4B12-AD55-0C1E2D76EE2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78E883-487E-4FB5-A9DF-BB4364A2F037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A1406-9015-4E9D-A948-0DD4BBE92D6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6451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64516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64517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  <p:grpSp>
              <p:nvGrpSpPr>
                <p:cNvPr id="64518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64519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4520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4521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grpSp>
                <p:nvGrpSpPr>
                  <p:cNvPr id="64522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64523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AR"/>
                    </a:p>
                  </p:txBody>
                </p:sp>
                <p:grpSp>
                  <p:nvGrpSpPr>
                    <p:cNvPr id="64524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64525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AR"/>
                      </a:p>
                    </p:txBody>
                  </p:sp>
                  <p:grpSp>
                    <p:nvGrpSpPr>
                      <p:cNvPr id="64526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64527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28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29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30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31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32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33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34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35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36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37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38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39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40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41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42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43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44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45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46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47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48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49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50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51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52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53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54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55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56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57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58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59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60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61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62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grpSp>
                      <p:nvGrpSpPr>
                        <p:cNvPr id="64563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64564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4565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4566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4567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4568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4569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4570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4571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4572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4573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4574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64575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</p:grpSp>
                    <p:sp>
                      <p:nvSpPr>
                        <p:cNvPr id="64576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77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78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79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80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81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82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83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84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85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86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87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88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89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90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91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92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93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94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95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96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97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98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599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00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01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02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03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04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05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06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07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08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09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10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64611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s-AR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64612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64613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64614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AR"/>
                </a:p>
              </p:txBody>
            </p:sp>
            <p:grpSp>
              <p:nvGrpSpPr>
                <p:cNvPr id="64615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64616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4617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4618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4619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4620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4621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4622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4623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64624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AR"/>
                  </a:p>
                </p:txBody>
              </p:sp>
            </p:grpSp>
          </p:grpSp>
        </p:grpSp>
        <p:grpSp>
          <p:nvGrpSpPr>
            <p:cNvPr id="64625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64626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64627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64628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64629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64630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64631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AR"/>
              </a:p>
            </p:txBody>
          </p:sp>
          <p:grpSp>
            <p:nvGrpSpPr>
              <p:cNvPr id="64632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64633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64634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2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64635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5"/>
                  <a:ext cx="163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64636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8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64637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</p:grpSp>
        </p:grpSp>
      </p:grpSp>
      <p:sp>
        <p:nvSpPr>
          <p:cNvPr id="64638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9D061AF-DC07-4C39-BE70-4185C4E605A5}" type="datetimeFigureOut">
              <a:rPr lang="es-AR"/>
              <a:pPr/>
              <a:t>08/05/2012</a:t>
            </a:fld>
            <a:endParaRPr lang="es-ES"/>
          </a:p>
        </p:txBody>
      </p:sp>
      <p:sp>
        <p:nvSpPr>
          <p:cNvPr id="64639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64640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7F3E3F4-50D1-41F1-94C1-6477327D26A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4641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4642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1 Título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1470025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r>
              <a:rPr lang="es-AR" sz="5100"/>
              <a:t>“Iom HaAtzmaut”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0" y="1484313"/>
            <a:ext cx="9159875" cy="5373687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es-AR" sz="4400" dirty="0">
                <a:solidFill>
                  <a:srgbClr val="FF0000"/>
                </a:solidFill>
              </a:rPr>
              <a:t>Integrantes</a:t>
            </a:r>
            <a:r>
              <a:rPr lang="es-AR" sz="4400" dirty="0">
                <a:solidFill>
                  <a:srgbClr val="FF0000"/>
                </a:solidFill>
                <a:sym typeface="Wingdings" pitchFamily="2" charset="2"/>
              </a:rPr>
              <a:t>:</a:t>
            </a:r>
            <a:endParaRPr lang="es-AR" sz="4400" dirty="0">
              <a:solidFill>
                <a:srgbClr val="FF000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s-AR" sz="4000" dirty="0" smtClean="0">
                <a:solidFill>
                  <a:srgbClr val="FF0000"/>
                </a:solidFill>
              </a:rPr>
              <a:t>Gonzalo </a:t>
            </a:r>
            <a:r>
              <a:rPr lang="es-AR" sz="4000" dirty="0" err="1">
                <a:solidFill>
                  <a:srgbClr val="FF0000"/>
                </a:solidFill>
              </a:rPr>
              <a:t>Serfaty</a:t>
            </a:r>
            <a:endParaRPr lang="es-AR" sz="4000" dirty="0">
              <a:solidFill>
                <a:srgbClr val="FF000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s-AR" sz="4000" dirty="0">
                <a:solidFill>
                  <a:srgbClr val="FF0000"/>
                </a:solidFill>
              </a:rPr>
              <a:t>Ezequiel </a:t>
            </a:r>
            <a:r>
              <a:rPr lang="es-AR" sz="4000" dirty="0" err="1" smtClean="0">
                <a:solidFill>
                  <a:srgbClr val="FF0000"/>
                </a:solidFill>
              </a:rPr>
              <a:t>Tabachnik</a:t>
            </a:r>
            <a:endParaRPr lang="es-AR" sz="4000" dirty="0" smtClean="0">
              <a:solidFill>
                <a:srgbClr val="FF000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es-AR" sz="4000" dirty="0" smtClean="0">
              <a:solidFill>
                <a:srgbClr val="FF000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s-AR" sz="2800" dirty="0" err="1" smtClean="0">
                <a:solidFill>
                  <a:srgbClr val="FF0000"/>
                </a:solidFill>
              </a:rPr>
              <a:t>Shule</a:t>
            </a:r>
            <a:r>
              <a:rPr lang="es-AR" sz="2800" dirty="0" smtClean="0">
                <a:solidFill>
                  <a:srgbClr val="FF0000"/>
                </a:solidFill>
              </a:rPr>
              <a:t> </a:t>
            </a:r>
            <a:r>
              <a:rPr lang="es-AR" sz="2800" dirty="0" err="1" smtClean="0">
                <a:solidFill>
                  <a:srgbClr val="FF0000"/>
                </a:solidFill>
              </a:rPr>
              <a:t>Sholem</a:t>
            </a:r>
            <a:r>
              <a:rPr lang="es-AR" sz="2800" dirty="0" smtClean="0">
                <a:solidFill>
                  <a:srgbClr val="FF0000"/>
                </a:solidFill>
              </a:rPr>
              <a:t> </a:t>
            </a:r>
            <a:r>
              <a:rPr lang="es-AR" sz="2800" dirty="0" err="1" smtClean="0">
                <a:solidFill>
                  <a:srgbClr val="FF0000"/>
                </a:solidFill>
              </a:rPr>
              <a:t>Aleijem</a:t>
            </a:r>
            <a:endParaRPr lang="es-AR" sz="2800" dirty="0" smtClean="0">
              <a:solidFill>
                <a:srgbClr val="FF000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s-AR" sz="2800" dirty="0" smtClean="0">
                <a:solidFill>
                  <a:srgbClr val="FF0000"/>
                </a:solidFill>
              </a:rPr>
              <a:t>2012</a:t>
            </a:r>
          </a:p>
          <a:p>
            <a:pPr marL="0" indent="0" algn="ctr">
              <a:buFont typeface="Wingdings" pitchFamily="2" charset="2"/>
              <a:buNone/>
            </a:pPr>
            <a:r>
              <a:rPr lang="es-AR" sz="2400" dirty="0" err="1" smtClean="0">
                <a:solidFill>
                  <a:srgbClr val="FF0000"/>
                </a:solidFill>
              </a:rPr>
              <a:t>Morá</a:t>
            </a:r>
            <a:r>
              <a:rPr lang="es-AR" sz="2400" dirty="0" smtClean="0">
                <a:solidFill>
                  <a:srgbClr val="FF0000"/>
                </a:solidFill>
              </a:rPr>
              <a:t>: Paula</a:t>
            </a:r>
            <a:endParaRPr lang="es-A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Título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484313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r>
              <a:rPr lang="es-AR">
                <a:solidFill>
                  <a:srgbClr val="FF0000"/>
                </a:solidFill>
              </a:rPr>
              <a:t>POBLACIÓN ACTUAL EN ISRAEL</a:t>
            </a:r>
            <a:r>
              <a:rPr lang="es-AR">
                <a:solidFill>
                  <a:srgbClr val="FF0000"/>
                </a:solidFill>
                <a:sym typeface="Wingdings" pitchFamily="2" charset="2"/>
              </a:rPr>
              <a:t>:</a:t>
            </a:r>
            <a:endParaRPr lang="es-AR">
              <a:solidFill>
                <a:srgbClr val="FF0000"/>
              </a:solidFill>
            </a:endParaRPr>
          </a:p>
        </p:txBody>
      </p:sp>
      <p:sp>
        <p:nvSpPr>
          <p:cNvPr id="14338" name="2 Marcador de contenido"/>
          <p:cNvSpPr>
            <a:spLocks noGrp="1"/>
          </p:cNvSpPr>
          <p:nvPr>
            <p:ph idx="4294967295"/>
          </p:nvPr>
        </p:nvSpPr>
        <p:spPr>
          <a:xfrm>
            <a:off x="0" y="1484313"/>
            <a:ext cx="9144000" cy="5373687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/>
          <a:lstStyle/>
          <a:p>
            <a:r>
              <a:rPr lang="es-AR" sz="2800" dirty="0">
                <a:solidFill>
                  <a:srgbClr val="FF0000"/>
                </a:solidFill>
              </a:rPr>
              <a:t>7,6 Millones de Habitantes</a:t>
            </a:r>
          </a:p>
          <a:p>
            <a:r>
              <a:rPr lang="es-AR" sz="2800" dirty="0">
                <a:solidFill>
                  <a:srgbClr val="FF0000"/>
                </a:solidFill>
              </a:rPr>
              <a:t>Israel tiene menos superficie que Tucumán</a:t>
            </a:r>
          </a:p>
        </p:txBody>
      </p:sp>
      <p:pic>
        <p:nvPicPr>
          <p:cNvPr id="14341" name="Picture 5" descr="mapa_israe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1680" y="2492896"/>
            <a:ext cx="5328592" cy="4234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title" idx="4294967295"/>
          </p:nvPr>
        </p:nvSpPr>
        <p:spPr>
          <a:xfrm>
            <a:off x="14288" y="0"/>
            <a:ext cx="9129712" cy="765175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r>
              <a:rPr lang="es-AR">
                <a:solidFill>
                  <a:srgbClr val="FF0000"/>
                </a:solidFill>
              </a:rPr>
              <a:t>PRINCIPALES GRUPOS</a:t>
            </a:r>
            <a:r>
              <a:rPr lang="es-AR">
                <a:solidFill>
                  <a:srgbClr val="FF0000"/>
                </a:solidFill>
                <a:sym typeface="Wingdings" pitchFamily="2" charset="2"/>
              </a:rPr>
              <a:t>:</a:t>
            </a:r>
            <a:endParaRPr lang="es-AR">
              <a:solidFill>
                <a:srgbClr val="FF0000"/>
              </a:solidFill>
            </a:endParaRPr>
          </a:p>
        </p:txBody>
      </p:sp>
      <p:sp>
        <p:nvSpPr>
          <p:cNvPr id="15362" name="2 Marcador de contenido"/>
          <p:cNvSpPr>
            <a:spLocks noGrp="1"/>
          </p:cNvSpPr>
          <p:nvPr>
            <p:ph idx="4294967295"/>
          </p:nvPr>
        </p:nvSpPr>
        <p:spPr>
          <a:xfrm>
            <a:off x="-19050" y="766763"/>
            <a:ext cx="9144000" cy="6092825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/>
          <a:lstStyle/>
          <a:p>
            <a:r>
              <a:rPr lang="es-AR" sz="2400" dirty="0">
                <a:solidFill>
                  <a:srgbClr val="FF0000"/>
                </a:solidFill>
              </a:rPr>
              <a:t> </a:t>
            </a:r>
            <a:r>
              <a:rPr lang="es-AR" sz="2400" dirty="0" smtClean="0">
                <a:solidFill>
                  <a:srgbClr val="FF0000"/>
                </a:solidFill>
              </a:rPr>
              <a:t>Judíos</a:t>
            </a:r>
            <a:r>
              <a:rPr lang="es-AR" sz="2400" dirty="0">
                <a:solidFill>
                  <a:srgbClr val="FF0000"/>
                </a:solidFill>
              </a:rPr>
              <a:t>:</a:t>
            </a:r>
            <a:r>
              <a:rPr lang="es-AR" sz="2400" dirty="0" smtClean="0">
                <a:solidFill>
                  <a:srgbClr val="FF0000"/>
                </a:solidFill>
              </a:rPr>
              <a:t> </a:t>
            </a:r>
            <a:r>
              <a:rPr lang="es-AR" sz="2400" dirty="0">
                <a:solidFill>
                  <a:srgbClr val="FF0000"/>
                </a:solidFill>
              </a:rPr>
              <a:t>Israel es el único Estado judío del mundo. Es también el hogar de árabes musulmanes, cristianos, drusos y </a:t>
            </a:r>
            <a:r>
              <a:rPr lang="es-AR" sz="2400" dirty="0" smtClean="0">
                <a:solidFill>
                  <a:srgbClr val="FF0000"/>
                </a:solidFill>
              </a:rPr>
              <a:t>samaritanos.</a:t>
            </a:r>
            <a:endParaRPr lang="es-AR" sz="2400" dirty="0">
              <a:solidFill>
                <a:srgbClr val="FF0000"/>
              </a:solidFill>
            </a:endParaRPr>
          </a:p>
          <a:p>
            <a:r>
              <a:rPr lang="es-AR" sz="2400" dirty="0">
                <a:solidFill>
                  <a:srgbClr val="FF0000"/>
                </a:solidFill>
              </a:rPr>
              <a:t>PRINCIPALES CARACTERÍSTICAS DE</a:t>
            </a:r>
            <a:r>
              <a:rPr lang="es-AR" sz="2400" dirty="0">
                <a:solidFill>
                  <a:srgbClr val="FF0000"/>
                </a:solidFill>
                <a:sym typeface="Wingdings" pitchFamily="2" charset="2"/>
              </a:rPr>
              <a:t>:</a:t>
            </a:r>
          </a:p>
          <a:p>
            <a:r>
              <a:rPr lang="es-AR" sz="2400" dirty="0" err="1" smtClean="0">
                <a:solidFill>
                  <a:srgbClr val="FF0000"/>
                </a:solidFill>
              </a:rPr>
              <a:t>DRUSOS</a:t>
            </a:r>
            <a:r>
              <a:rPr lang="es-AR" sz="2400" dirty="0" err="1" smtClean="0">
                <a:solidFill>
                  <a:srgbClr val="FF0000"/>
                </a:solidFill>
                <a:sym typeface="Wingdings" pitchFamily="2" charset="2"/>
              </a:rPr>
              <a:t>:Los</a:t>
            </a:r>
            <a:r>
              <a:rPr lang="es-AR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s-AR" sz="2400" dirty="0">
                <a:solidFill>
                  <a:srgbClr val="FF0000"/>
                </a:solidFill>
                <a:sym typeface="Wingdings" pitchFamily="2" charset="2"/>
              </a:rPr>
              <a:t>drusos </a:t>
            </a:r>
            <a:r>
              <a:rPr lang="es-AR" sz="2400" dirty="0" smtClean="0">
                <a:solidFill>
                  <a:srgbClr val="FF0000"/>
                </a:solidFill>
                <a:sym typeface="Wingdings" pitchFamily="2" charset="2"/>
              </a:rPr>
              <a:t>son </a:t>
            </a:r>
            <a:r>
              <a:rPr lang="es-AR" sz="2400" dirty="0">
                <a:solidFill>
                  <a:srgbClr val="FF0000"/>
                </a:solidFill>
                <a:sym typeface="Wingdings" pitchFamily="2" charset="2"/>
              </a:rPr>
              <a:t>una minoría religiosa que habita, principalmente, en el Líbano, Israel, los Territorios Palestinos, </a:t>
            </a:r>
            <a:r>
              <a:rPr lang="es-AR" sz="2400" dirty="0" smtClean="0">
                <a:solidFill>
                  <a:srgbClr val="FF0000"/>
                </a:solidFill>
                <a:sym typeface="Wingdings" pitchFamily="2" charset="2"/>
              </a:rPr>
              <a:t>Siria </a:t>
            </a:r>
            <a:r>
              <a:rPr lang="es-AR" sz="2400" dirty="0">
                <a:solidFill>
                  <a:srgbClr val="FF0000"/>
                </a:solidFill>
                <a:sym typeface="Wingdings" pitchFamily="2" charset="2"/>
              </a:rPr>
              <a:t>y Jordania</a:t>
            </a:r>
            <a:r>
              <a:rPr lang="es-AR" sz="2400" dirty="0" smtClean="0">
                <a:solidFill>
                  <a:srgbClr val="FF0000"/>
                </a:solidFill>
                <a:sym typeface="Wingdings" pitchFamily="2" charset="2"/>
              </a:rPr>
              <a:t>.</a:t>
            </a:r>
            <a:endParaRPr lang="es-AR" sz="2400" dirty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s-AR" sz="2400" dirty="0" err="1" smtClean="0">
                <a:solidFill>
                  <a:srgbClr val="FF0000"/>
                </a:solidFill>
              </a:rPr>
              <a:t>SAMARITANOS:Los</a:t>
            </a:r>
            <a:r>
              <a:rPr lang="es-AR" sz="2400" dirty="0" smtClean="0">
                <a:solidFill>
                  <a:srgbClr val="FF0000"/>
                </a:solidFill>
              </a:rPr>
              <a:t> </a:t>
            </a:r>
            <a:r>
              <a:rPr lang="es-AR" sz="2400" dirty="0">
                <a:solidFill>
                  <a:srgbClr val="FF0000"/>
                </a:solidFill>
              </a:rPr>
              <a:t>samaritanos (en hebreo </a:t>
            </a:r>
            <a:r>
              <a:rPr lang="he-IL" sz="2400" dirty="0">
                <a:solidFill>
                  <a:srgbClr val="FF0000"/>
                </a:solidFill>
                <a:cs typeface="Arial" charset="0"/>
              </a:rPr>
              <a:t>שומרונים </a:t>
            </a:r>
            <a:r>
              <a:rPr lang="es-AR" sz="2400" dirty="0" err="1" smtClean="0">
                <a:solidFill>
                  <a:srgbClr val="FF0000"/>
                </a:solidFill>
              </a:rPr>
              <a:t>Shomronim</a:t>
            </a:r>
            <a:r>
              <a:rPr lang="es-AR" sz="2400" dirty="0">
                <a:solidFill>
                  <a:srgbClr val="FF0000"/>
                </a:solidFill>
              </a:rPr>
              <a:t>) </a:t>
            </a:r>
            <a:r>
              <a:rPr lang="es-AR" sz="2400" dirty="0" smtClean="0">
                <a:solidFill>
                  <a:srgbClr val="FF0000"/>
                </a:solidFill>
              </a:rPr>
              <a:t>son </a:t>
            </a:r>
            <a:r>
              <a:rPr lang="es-AR" sz="2400" dirty="0">
                <a:solidFill>
                  <a:srgbClr val="FF0000"/>
                </a:solidFill>
              </a:rPr>
              <a:t>un grupo étnico y religioso que se considera descendiente de las doce tribus de Israel. Hablan árabe o hebreo moderno. Para sus ceremonias religiosas utilizan el hebreo samaritano o el arameo samaritano</a:t>
            </a:r>
            <a:r>
              <a:rPr lang="es-AR" sz="2400" dirty="0" smtClean="0">
                <a:solidFill>
                  <a:srgbClr val="FF0000"/>
                </a:solidFill>
              </a:rPr>
              <a:t>.</a:t>
            </a:r>
            <a:endParaRPr lang="es-A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Jerusalem</a:t>
            </a:r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AR" dirty="0"/>
              <a:t>Tiene </a:t>
            </a:r>
            <a:r>
              <a:rPr lang="es-AR"/>
              <a:t>773.000 </a:t>
            </a:r>
            <a:r>
              <a:rPr lang="es-AR" smtClean="0"/>
              <a:t> </a:t>
            </a:r>
            <a:r>
              <a:rPr lang="es-AR"/>
              <a:t>habitantes</a:t>
            </a:r>
          </a:p>
          <a:p>
            <a:pPr>
              <a:buFont typeface="Wingdings" pitchFamily="2" charset="2"/>
              <a:buNone/>
            </a:pPr>
            <a:endParaRPr lang="es-ES" dirty="0"/>
          </a:p>
        </p:txBody>
      </p:sp>
      <p:pic>
        <p:nvPicPr>
          <p:cNvPr id="16389" name="Picture 5" descr="ANd9GcSUCitfp-CtNPjPb3eyDPGhzyTITYhlyYC929ec3iD9eJmlYK0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071688"/>
            <a:ext cx="7488237" cy="394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TEL AVIV</a:t>
            </a:r>
            <a:r>
              <a:rPr lang="es-AR">
                <a:sym typeface="Wingdings" pitchFamily="2" charset="2"/>
              </a:rPr>
              <a:t>:</a:t>
            </a:r>
            <a:endParaRPr lang="es-E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679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"/>
          </a:p>
        </p:txBody>
      </p:sp>
      <p:pic>
        <p:nvPicPr>
          <p:cNvPr id="18439" name="Picture 7" descr="ANd9GcTUj_XuAZd-4Nh90a-PYtnQV2IHrDo3Frs5261x8YIR7Epw0qD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2538412" cy="2135188"/>
          </a:xfrm>
          <a:prstGeom prst="rect">
            <a:avLst/>
          </a:prstGeom>
          <a:noFill/>
        </p:spPr>
      </p:pic>
      <p:pic>
        <p:nvPicPr>
          <p:cNvPr id="18441" name="Picture 9" descr="imgtel%20aviv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557338"/>
            <a:ext cx="5688013" cy="4679950"/>
          </a:xfrm>
          <a:prstGeom prst="rect">
            <a:avLst/>
          </a:prstGeom>
          <a:noFill/>
        </p:spPr>
      </p:pic>
      <p:pic>
        <p:nvPicPr>
          <p:cNvPr id="18445" name="Picture 13" descr="imgtel%252520aviv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3789363"/>
            <a:ext cx="2519362" cy="2447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atélite">
  <a:themeElements>
    <a:clrScheme name="Satélite 4">
      <a:dk1>
        <a:srgbClr val="666A5C"/>
      </a:dk1>
      <a:lt1>
        <a:srgbClr val="FFFFFF"/>
      </a:lt1>
      <a:dk2>
        <a:srgbClr val="757868"/>
      </a:dk2>
      <a:lt2>
        <a:srgbClr val="C4C3AA"/>
      </a:lt2>
      <a:accent1>
        <a:srgbClr val="9AC2C0"/>
      </a:accent1>
      <a:accent2>
        <a:srgbClr val="4D4F45"/>
      </a:accent2>
      <a:accent3>
        <a:srgbClr val="BDBEB9"/>
      </a:accent3>
      <a:accent4>
        <a:srgbClr val="DADADA"/>
      </a:accent4>
      <a:accent5>
        <a:srgbClr val="CADDDC"/>
      </a:accent5>
      <a:accent6>
        <a:srgbClr val="45473E"/>
      </a:accent6>
      <a:hlink>
        <a:srgbClr val="009999"/>
      </a:hlink>
      <a:folHlink>
        <a:srgbClr val="BFCB4F"/>
      </a:folHlink>
    </a:clrScheme>
    <a:fontScheme name="Satélit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télite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élite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élite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élite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élite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élite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télit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élite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élite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Satellite Dish</Template>
  <TotalTime>118</TotalTime>
  <Words>146</Words>
  <Application>Microsoft Office PowerPoint</Application>
  <PresentationFormat>Presentación en pantalla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Satélite</vt:lpstr>
      <vt:lpstr>“Iom HaAtzmaut”</vt:lpstr>
      <vt:lpstr>POBLACIÓN ACTUAL EN ISRAEL:</vt:lpstr>
      <vt:lpstr>PRINCIPALES GRUPOS:</vt:lpstr>
      <vt:lpstr>Jerusalem</vt:lpstr>
      <vt:lpstr>TEL AVIV: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“Iom HaAtzmaut”</dc:title>
  <dc:creator>Usuario</dc:creator>
  <cp:lastModifiedBy>Usuario</cp:lastModifiedBy>
  <cp:revision>10</cp:revision>
  <dcterms:created xsi:type="dcterms:W3CDTF">2012-04-23T19:44:53Z</dcterms:created>
  <dcterms:modified xsi:type="dcterms:W3CDTF">2012-05-08T19:27:58Z</dcterms:modified>
</cp:coreProperties>
</file>